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1" r:id="rId2"/>
    <p:sldId id="524" r:id="rId3"/>
    <p:sldId id="262" r:id="rId4"/>
    <p:sldId id="348" r:id="rId5"/>
    <p:sldId id="278" r:id="rId6"/>
    <p:sldId id="436" r:id="rId7"/>
    <p:sldId id="519" r:id="rId8"/>
    <p:sldId id="454" r:id="rId9"/>
    <p:sldId id="521" r:id="rId10"/>
    <p:sldId id="500" r:id="rId11"/>
    <p:sldId id="522" r:id="rId12"/>
    <p:sldId id="501" r:id="rId13"/>
    <p:sldId id="351" r:id="rId14"/>
    <p:sldId id="480" r:id="rId15"/>
    <p:sldId id="464" r:id="rId16"/>
    <p:sldId id="518" r:id="rId17"/>
    <p:sldId id="438" r:id="rId18"/>
    <p:sldId id="525" r:id="rId19"/>
    <p:sldId id="526" r:id="rId20"/>
    <p:sldId id="523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28-07-2020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7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Geo 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953494" cy="259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1052249" y="397511"/>
            <a:ext cx="9788027" cy="6341219"/>
            <a:chOff x="4753252" y="526030"/>
            <a:chExt cx="7630368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0" y="526030"/>
              <a:ext cx="7528770" cy="4883794"/>
              <a:chOff x="5059200" y="991478"/>
              <a:chExt cx="7256258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942962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608212" y="991478"/>
                <a:ext cx="1312790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Random Forest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10375581" y="1032090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0" y="1005840"/>
                <a:ext cx="7256258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1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4" t="23871" r="28458" b="1481"/>
          <a:stretch/>
        </p:blipFill>
        <p:spPr>
          <a:xfrm>
            <a:off x="7155673" y="3805734"/>
            <a:ext cx="3949861" cy="2506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7572772" y="838200"/>
            <a:ext cx="3532762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</a:pPr>
            <a:endParaRPr lang="nl-NL" altLang="zh-CN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nl-NL" altLang="zh-CN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altLang="zh-CN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Prediction</a:t>
            </a:r>
            <a:r>
              <a:rPr lang="nl-NL" altLang="zh-CN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altLang="zh-CN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Patterns</a:t>
            </a:r>
            <a:endParaRPr lang="nl-NL" altLang="zh-CN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607300" y="3051112"/>
            <a:ext cx="1364684" cy="4464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highway</a:t>
            </a:r>
            <a:endParaRPr lang="nl-NL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003124" y="3051112"/>
            <a:ext cx="1364684" cy="4464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primary</a:t>
            </a:r>
            <a:endParaRPr lang="nl-NL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37DB79-27D5-FF47-BC34-832EB1E72178}"/>
              </a:ext>
            </a:extLst>
          </p:cNvPr>
          <p:cNvGrpSpPr/>
          <p:nvPr/>
        </p:nvGrpSpPr>
        <p:grpSpPr>
          <a:xfrm>
            <a:off x="661852" y="4006"/>
            <a:ext cx="5341383" cy="6966638"/>
            <a:chOff x="1523755" y="202664"/>
            <a:chExt cx="5262612" cy="66553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E18D18-49CB-4C55-9D1B-BEAA0D1E2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51"/>
            <a:stretch/>
          </p:blipFill>
          <p:spPr>
            <a:xfrm>
              <a:off x="2836506" y="202665"/>
              <a:ext cx="3949861" cy="66553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B578B9-C4C6-4844-8855-427F8913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52" r="84072"/>
            <a:stretch/>
          </p:blipFill>
          <p:spPr>
            <a:xfrm>
              <a:off x="1523755" y="202664"/>
              <a:ext cx="1312751" cy="665533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36020D-DAC1-AE4B-B7BA-79C3B37319F7}"/>
              </a:ext>
            </a:extLst>
          </p:cNvPr>
          <p:cNvSpPr txBox="1"/>
          <p:nvPr/>
        </p:nvSpPr>
        <p:spPr>
          <a:xfrm>
            <a:off x="10197748" y="6436091"/>
            <a:ext cx="165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Germany</a:t>
            </a:r>
          </a:p>
        </p:txBody>
      </p:sp>
    </p:spTree>
    <p:extLst>
      <p:ext uri="{BB962C8B-B14F-4D97-AF65-F5344CB8AC3E}">
        <p14:creationId xmlns:p14="http://schemas.microsoft.com/office/powerpoint/2010/main" val="6719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269516" y="881977"/>
            <a:ext cx="5822472" cy="597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4" y="825818"/>
            <a:ext cx="4264788" cy="297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788508" y="197443"/>
            <a:ext cx="80581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Further validation: cargo-bike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825DA-4BE6-FC4B-8F3D-AC66B5D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" y="4002852"/>
            <a:ext cx="5529262" cy="2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3151F-3385-F344-ACC0-5C60860C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15" y="346081"/>
            <a:ext cx="10515600" cy="1325563"/>
          </a:xfrm>
        </p:spPr>
        <p:txBody>
          <a:bodyPr/>
          <a:lstStyle/>
          <a:p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E21D2F-EA13-3842-AD21-A39A68373A65}"/>
              </a:ext>
            </a:extLst>
          </p:cNvPr>
          <p:cNvSpPr txBox="1">
            <a:spLocks/>
          </p:cNvSpPr>
          <p:nvPr/>
        </p:nvSpPr>
        <p:spPr>
          <a:xfrm>
            <a:off x="1845194" y="1180278"/>
            <a:ext cx="10806113" cy="181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Spatially heterogeneous predictor-response relationships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Spatiotemporal variability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 more spatial information</a:t>
            </a:r>
          </a:p>
          <a:p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On-going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Temporally-resolved and </a:t>
            </a:r>
            <a:r>
              <a:rPr lang="en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 modelling.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27FB6-2C20-5444-8AC4-6E219F8BCF15}"/>
              </a:ext>
            </a:extLst>
          </p:cNvPr>
          <p:cNvSpPr txBox="1"/>
          <p:nvPr/>
        </p:nvSpPr>
        <p:spPr>
          <a:xfrm>
            <a:off x="973822" y="467457"/>
            <a:ext cx="1147381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Statistiacal challenges in global-scale spatiotemporal regression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87C38D-5FD0-BA4E-9D35-305D92B195B6}"/>
              </a:ext>
            </a:extLst>
          </p:cNvPr>
          <p:cNvGrpSpPr/>
          <p:nvPr/>
        </p:nvGrpSpPr>
        <p:grpSpPr>
          <a:xfrm>
            <a:off x="9054041" y="3211244"/>
            <a:ext cx="2617410" cy="3569045"/>
            <a:chOff x="8956406" y="609600"/>
            <a:chExt cx="2974337" cy="41619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1D13BD-1D62-D847-BF04-93F9020C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6" y="2197458"/>
              <a:ext cx="2574118" cy="257411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8124F0-12A5-C64E-81F2-59212057D3DA}"/>
                </a:ext>
              </a:extLst>
            </p:cNvPr>
            <p:cNvSpPr/>
            <p:nvPr/>
          </p:nvSpPr>
          <p:spPr>
            <a:xfrm>
              <a:off x="10116465" y="793218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97E253-178D-8947-BC77-F82E02EB5F49}"/>
                </a:ext>
              </a:extLst>
            </p:cNvPr>
            <p:cNvSpPr txBox="1"/>
            <p:nvPr/>
          </p:nvSpPr>
          <p:spPr>
            <a:xfrm>
              <a:off x="10634133" y="609600"/>
              <a:ext cx="1092946" cy="75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density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4F48D-5810-AB4B-8B77-CC6F30917C10}"/>
                </a:ext>
              </a:extLst>
            </p:cNvPr>
            <p:cNvSpPr txBox="1"/>
            <p:nvPr/>
          </p:nvSpPr>
          <p:spPr>
            <a:xfrm>
              <a:off x="10666924" y="1575630"/>
              <a:ext cx="126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structure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DD3A573E-5796-B045-BE7E-79E2348AF0D2}"/>
                </a:ext>
              </a:extLst>
            </p:cNvPr>
            <p:cNvSpPr/>
            <p:nvPr/>
          </p:nvSpPr>
          <p:spPr>
            <a:xfrm>
              <a:off x="10116465" y="1255931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34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nl-NL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1083477" y="1452089"/>
            <a:ext cx="113299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1. Introduction and data (10%)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2. Statistical modelling techniques (70%)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69456-3C4B-DA45-A087-CD925B58A078}"/>
              </a:ext>
            </a:extLst>
          </p:cNvPr>
          <p:cNvGrpSpPr/>
          <p:nvPr/>
        </p:nvGrpSpPr>
        <p:grpSpPr>
          <a:xfrm>
            <a:off x="1083477" y="2562911"/>
            <a:ext cx="4592931" cy="4039769"/>
            <a:chOff x="7707084" y="1116280"/>
            <a:chExt cx="3720727" cy="32703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1D53B9-7D1B-3C40-A74C-C8907B03C1B3}"/>
                </a:ext>
              </a:extLst>
            </p:cNvPr>
            <p:cNvSpPr/>
            <p:nvPr/>
          </p:nvSpPr>
          <p:spPr>
            <a:xfrm>
              <a:off x="7707085" y="1116280"/>
              <a:ext cx="3230089" cy="605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Start: </a:t>
              </a:r>
            </a:p>
            <a:p>
              <a:pPr algn="ctr"/>
              <a:r>
                <a:rPr lang="en-GB" sz="1600" dirty="0"/>
                <a:t>Ensemble tree-based ML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92526F-686F-7D45-899B-D0F6DB76B4EE}"/>
                </a:ext>
              </a:extLst>
            </p:cNvPr>
            <p:cNvSpPr/>
            <p:nvPr/>
          </p:nvSpPr>
          <p:spPr>
            <a:xfrm>
              <a:off x="7707084" y="1925829"/>
              <a:ext cx="3230089" cy="912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Deal with overfitting:</a:t>
              </a:r>
            </a:p>
            <a:p>
              <a:pPr algn="ctr"/>
              <a:r>
                <a:rPr lang="en-GB" sz="1600" dirty="0"/>
                <a:t>Regularization</a:t>
              </a:r>
            </a:p>
            <a:p>
              <a:pPr algn="ctr"/>
              <a:r>
                <a:rPr lang="en-GB" sz="1600" dirty="0"/>
                <a:t>Post-processing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2EFFCC-1361-E14C-8509-EC0CDE14303B}"/>
                </a:ext>
              </a:extLst>
            </p:cNvPr>
            <p:cNvSpPr/>
            <p:nvPr/>
          </p:nvSpPr>
          <p:spPr>
            <a:xfrm>
              <a:off x="7707084" y="2956787"/>
              <a:ext cx="3230089" cy="14298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More spatial information:</a:t>
              </a:r>
            </a:p>
            <a:p>
              <a:pPr algn="ctr"/>
              <a:r>
                <a:rPr lang="en-GB" sz="1600" dirty="0"/>
                <a:t>Mixed-effect models, </a:t>
              </a:r>
            </a:p>
            <a:p>
              <a:pPr algn="ctr"/>
              <a:r>
                <a:rPr lang="en-GB" sz="1600" dirty="0"/>
                <a:t>Deep convolutional NN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2E4D6263-CA94-914C-A550-F8A3096C0EC4}"/>
                </a:ext>
              </a:extLst>
            </p:cNvPr>
            <p:cNvSpPr/>
            <p:nvPr/>
          </p:nvSpPr>
          <p:spPr>
            <a:xfrm>
              <a:off x="11067801" y="1116280"/>
              <a:ext cx="360010" cy="3270386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882987-E7C7-AB46-B161-97C39E459CF7}"/>
              </a:ext>
            </a:extLst>
          </p:cNvPr>
          <p:cNvSpPr/>
          <p:nvPr/>
        </p:nvSpPr>
        <p:spPr>
          <a:xfrm>
            <a:off x="6611736" y="145208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3. Modelling process in practice (20%)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cross-validation, mapping, model comparison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3DAD5-842D-0342-9FD1-EFB4ABE6A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 b="32361"/>
          <a:stretch/>
        </p:blipFill>
        <p:spPr>
          <a:xfrm>
            <a:off x="6611736" y="3429000"/>
            <a:ext cx="4936080" cy="28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4882129" y="83157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0789D-163E-4947-9EE7-535BD626068B}"/>
              </a:ext>
            </a:extLst>
          </p:cNvPr>
          <p:cNvSpPr/>
          <p:nvPr/>
        </p:nvSpPr>
        <p:spPr>
          <a:xfrm>
            <a:off x="3623816" y="1551750"/>
            <a:ext cx="494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i="1" u="sng" dirty="0">
                <a:solidFill>
                  <a:schemeClr val="accent1"/>
                </a:solidFill>
              </a:rPr>
              <a:t>https://github.com/mengluchu/OpenGeoHub2020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BAAD3-2D8A-E64A-85CC-37D49F32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39" y="2056479"/>
            <a:ext cx="7887378" cy="44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7D56B2-49AC-3947-AEB7-48525C725CA8}"/>
              </a:ext>
            </a:extLst>
          </p:cNvPr>
          <p:cNvSpPr/>
          <p:nvPr/>
        </p:nvSpPr>
        <p:spPr>
          <a:xfrm>
            <a:off x="457200" y="492562"/>
            <a:ext cx="11064240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/>
            </a:br>
            <a:r>
              <a:rPr lang="en-GB" b="1" dirty="0"/>
              <a:t>1. Introduction to global air pollution mapping, challenges and data exploration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hands-on (10 mins): “getting ready”</a:t>
            </a:r>
            <a:br>
              <a:rPr lang="en-GB" dirty="0"/>
            </a:br>
            <a:r>
              <a:rPr lang="en-GB" dirty="0"/>
              <a:t>install packages, visualize data, data exploration: e.g. paired correlations, spatial dependence 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2. Machine learning methods</a:t>
            </a:r>
            <a:br>
              <a:rPr lang="en-GB" dirty="0"/>
            </a:br>
            <a:r>
              <a:rPr lang="en-GB" dirty="0"/>
              <a:t>hands-on + break (30 mins): “machine learning methods.”</a:t>
            </a:r>
            <a:br>
              <a:rPr lang="en-GB" dirty="0"/>
            </a:br>
            <a:r>
              <a:rPr lang="en-GB" dirty="0"/>
              <a:t>ensemble trees, regularization and postprocessing, mixed-effect models, convolutional neural networks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3. Modelling process</a:t>
            </a:r>
          </a:p>
          <a:p>
            <a:br>
              <a:rPr lang="en-GB" dirty="0"/>
            </a:br>
            <a:r>
              <a:rPr lang="en-GB" dirty="0"/>
              <a:t>hands-on (10 mins): “modelling process”</a:t>
            </a:r>
            <a:br>
              <a:rPr lang="en-GB" dirty="0"/>
            </a:br>
            <a:r>
              <a:rPr lang="en-GB" dirty="0"/>
              <a:t>hyper-</a:t>
            </a:r>
            <a:r>
              <a:rPr lang="en-GB" dirty="0" err="1"/>
              <a:t>paramter</a:t>
            </a:r>
            <a:r>
              <a:rPr lang="en-GB" dirty="0"/>
              <a:t> optimization, bootstrapping-based cross-validation, mapping and compare spatial patterns of different predictions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b="1" dirty="0"/>
              <a:t>4. Deep convolution neural networks  </a:t>
            </a:r>
            <a:br>
              <a:rPr lang="en-GB" b="1" dirty="0"/>
            </a:br>
            <a:endParaRPr lang="en-GB" b="1" dirty="0"/>
          </a:p>
          <a:p>
            <a:r>
              <a:rPr lang="en-GB" dirty="0"/>
              <a:t>This part is based on Python, I will share a Kaggle notebook for this. Another option is Anaconda environment, but is less convenient.  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600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17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71228" y="446572"/>
            <a:ext cx="373916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Geospatial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predictors</a:t>
            </a:r>
            <a:endParaRPr lang="en-NL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3151956" cy="315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86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socio-demographics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5085" y="4626426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Wind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832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2095872" y="347015"/>
            <a:ext cx="830017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Ground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monitor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measurements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52133-8423-0D47-AB57-C7085622B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34" y="1194785"/>
            <a:ext cx="9779845" cy="44684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DA1D09-2781-8449-8D2A-12BA29E19309}"/>
              </a:ext>
            </a:extLst>
          </p:cNvPr>
          <p:cNvSpPr/>
          <p:nvPr/>
        </p:nvSpPr>
        <p:spPr>
          <a:xfrm>
            <a:off x="83820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dirty="0" err="1">
                <a:cs typeface="Calibri" panose="020F0502020204030204" pitchFamily="34" charset="0"/>
              </a:rPr>
              <a:t>OpenAQ</a:t>
            </a:r>
            <a:r>
              <a:rPr lang="nl-NL" dirty="0">
                <a:cs typeface="Calibri" panose="020F0502020204030204" pitchFamily="34" charset="0"/>
              </a:rPr>
              <a:t>: </a:t>
            </a:r>
            <a:r>
              <a:rPr lang="nl-NL" dirty="0" err="1">
                <a:cs typeface="Calibri" panose="020F0502020204030204" pitchFamily="34" charset="0"/>
              </a:rPr>
              <a:t>an</a:t>
            </a:r>
            <a:r>
              <a:rPr lang="nl-NL" dirty="0">
                <a:cs typeface="Calibri" panose="020F0502020204030204" pitchFamily="34" charset="0"/>
              </a:rPr>
              <a:t> open </a:t>
            </a:r>
            <a:r>
              <a:rPr lang="nl-NL" dirty="0" err="1">
                <a:cs typeface="Calibri" panose="020F0502020204030204" pitchFamily="34" charset="0"/>
              </a:rPr>
              <a:t>science</a:t>
            </a:r>
            <a:r>
              <a:rPr lang="nl-NL" dirty="0">
                <a:cs typeface="Calibri" panose="020F0502020204030204" pitchFamily="34" charset="0"/>
              </a:rPr>
              <a:t> air </a:t>
            </a:r>
            <a:r>
              <a:rPr lang="nl-NL" dirty="0" err="1">
                <a:cs typeface="Calibri" panose="020F0502020204030204" pitchFamily="34" charset="0"/>
              </a:rPr>
              <a:t>quality</a:t>
            </a:r>
            <a:r>
              <a:rPr lang="nl-NL" dirty="0">
                <a:cs typeface="Calibri" panose="020F0502020204030204" pitchFamily="34" charset="0"/>
              </a:rPr>
              <a:t> community</a:t>
            </a:r>
          </a:p>
          <a:p>
            <a:pPr algn="ctr">
              <a:buClr>
                <a:schemeClr val="dk1"/>
              </a:buClr>
            </a:pPr>
            <a:r>
              <a:rPr lang="nl-NL" dirty="0">
                <a:cs typeface="Calibri" panose="020F0502020204030204" pitchFamily="34" charset="0"/>
              </a:rPr>
              <a:t>             Through </a:t>
            </a:r>
            <a:r>
              <a:rPr lang="nl-NL" dirty="0" err="1">
                <a:cs typeface="Calibri" panose="020F0502020204030204" pitchFamily="34" charset="0"/>
              </a:rPr>
              <a:t>collaboration</a:t>
            </a:r>
            <a:r>
              <a:rPr lang="nl-NL" dirty="0">
                <a:cs typeface="Calibri" panose="020F0502020204030204" pitchFamily="34" charset="0"/>
              </a:rPr>
              <a:t>:  China, Australia, Canada, US, EU</a:t>
            </a:r>
          </a:p>
        </p:txBody>
      </p:sp>
    </p:spTree>
    <p:extLst>
      <p:ext uri="{BB962C8B-B14F-4D97-AF65-F5344CB8AC3E}">
        <p14:creationId xmlns:p14="http://schemas.microsoft.com/office/powerpoint/2010/main" val="395711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6">
            <a:extLst>
              <a:ext uri="{FF2B5EF4-FFF2-40B4-BE49-F238E27FC236}">
                <a16:creationId xmlns:a16="http://schemas.microsoft.com/office/drawing/2014/main" id="{08EAC347-2A75-A647-A430-0B5ECED981A7}"/>
              </a:ext>
            </a:extLst>
          </p:cNvPr>
          <p:cNvSpPr txBox="1">
            <a:spLocks/>
          </p:cNvSpPr>
          <p:nvPr/>
        </p:nvSpPr>
        <p:spPr>
          <a:xfrm>
            <a:off x="4169428" y="188555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background 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CE462-DC17-4640-9921-8F63B176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416" y="2513916"/>
            <a:ext cx="1405246" cy="51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858EB-715E-884F-B5F0-84330C54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79" y="3596158"/>
            <a:ext cx="926234" cy="484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AA422-753E-164C-BEBD-9B1A8A53BE82}"/>
              </a:ext>
            </a:extLst>
          </p:cNvPr>
          <p:cNvSpPr txBox="1"/>
          <p:nvPr/>
        </p:nvSpPr>
        <p:spPr>
          <a:xfrm>
            <a:off x="3289465" y="2381891"/>
            <a:ext cx="434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change modelling from multidimensional arrays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6A52D-6CA2-8744-8895-07BB6538B702}"/>
              </a:ext>
            </a:extLst>
          </p:cNvPr>
          <p:cNvSpPr txBox="1"/>
          <p:nvPr/>
        </p:nvSpPr>
        <p:spPr>
          <a:xfrm>
            <a:off x="58778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Exposure assessment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9F60F-CE5F-3F4E-ACBB-1C21348B891A}"/>
              </a:ext>
            </a:extLst>
          </p:cNvPr>
          <p:cNvSpPr txBox="1"/>
          <p:nvPr/>
        </p:nvSpPr>
        <p:spPr>
          <a:xfrm>
            <a:off x="3289464" y="1433533"/>
            <a:ext cx="465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Remote sensing and information 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2E540-8335-F940-97E4-EDB1E519E8C1}"/>
              </a:ext>
            </a:extLst>
          </p:cNvPr>
          <p:cNvSpPr txBox="1"/>
          <p:nvPr/>
        </p:nvSpPr>
        <p:spPr>
          <a:xfrm>
            <a:off x="32894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Remote sensing</a:t>
            </a:r>
          </a:p>
          <a:p>
            <a:pPr algn="ctr"/>
            <a:r>
              <a:rPr lang="en-GB" dirty="0"/>
              <a:t>Image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81AAF-9F62-AF47-A807-BD4FB4057836}"/>
              </a:ext>
            </a:extLst>
          </p:cNvPr>
          <p:cNvSpPr txBox="1"/>
          <p:nvPr/>
        </p:nvSpPr>
        <p:spPr>
          <a:xfrm>
            <a:off x="3289463" y="3667530"/>
            <a:ext cx="312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data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72594-E893-D549-9C1B-BFBF2D07BEB8}"/>
              </a:ext>
            </a:extLst>
          </p:cNvPr>
          <p:cNvSpPr/>
          <p:nvPr/>
        </p:nvSpPr>
        <p:spPr>
          <a:xfrm>
            <a:off x="3289464" y="1405337"/>
            <a:ext cx="4346368" cy="485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7AA469-8BF9-C240-8470-B2261073542D}"/>
              </a:ext>
            </a:extLst>
          </p:cNvPr>
          <p:cNvSpPr/>
          <p:nvPr/>
        </p:nvSpPr>
        <p:spPr>
          <a:xfrm>
            <a:off x="3289463" y="2353045"/>
            <a:ext cx="4378039" cy="686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B217F-B002-ED4D-AE80-4099AC5C8D95}"/>
              </a:ext>
            </a:extLst>
          </p:cNvPr>
          <p:cNvSpPr/>
          <p:nvPr/>
        </p:nvSpPr>
        <p:spPr>
          <a:xfrm>
            <a:off x="3289463" y="3629839"/>
            <a:ext cx="4346369" cy="407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776441-8148-3C44-B16B-2E44F005BEFB}"/>
              </a:ext>
            </a:extLst>
          </p:cNvPr>
          <p:cNvSpPr/>
          <p:nvPr/>
        </p:nvSpPr>
        <p:spPr>
          <a:xfrm>
            <a:off x="3226713" y="4379622"/>
            <a:ext cx="1934304" cy="691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E7F339-641A-764D-84B3-8DA926AF4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81" y="5199031"/>
            <a:ext cx="1934304" cy="975730"/>
          </a:xfrm>
          <a:prstGeom prst="rect">
            <a:avLst/>
          </a:prstGeom>
        </p:spPr>
      </p:pic>
      <p:pic>
        <p:nvPicPr>
          <p:cNvPr id="25" name="Shape 271">
            <a:extLst>
              <a:ext uri="{FF2B5EF4-FFF2-40B4-BE49-F238E27FC236}">
                <a16:creationId xmlns:a16="http://schemas.microsoft.com/office/drawing/2014/main" id="{745D215F-89BC-0743-9B0B-F2039EFC95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4541" y="1682245"/>
            <a:ext cx="1601961" cy="1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A7DC7-9F5E-4A42-BE7A-58797A034861}"/>
              </a:ext>
            </a:extLst>
          </p:cNvPr>
          <p:cNvSpPr txBox="1"/>
          <p:nvPr/>
        </p:nvSpPr>
        <p:spPr>
          <a:xfrm>
            <a:off x="5116018" y="5456964"/>
            <a:ext cx="188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Agent-based </a:t>
            </a:r>
            <a:r>
              <a:rPr lang="en-GB" altLang="zh-CN" dirty="0" err="1"/>
              <a:t>modeling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5025F6-2488-6142-A534-D3BAE1F5068E}"/>
              </a:ext>
            </a:extLst>
          </p:cNvPr>
          <p:cNvSpPr/>
          <p:nvPr/>
        </p:nvSpPr>
        <p:spPr>
          <a:xfrm>
            <a:off x="5941195" y="4398408"/>
            <a:ext cx="1694638" cy="665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FD73FA-4515-1444-B0ED-A60E1FEE5C2C}"/>
              </a:ext>
            </a:extLst>
          </p:cNvPr>
          <p:cNvCxnSpPr>
            <a:cxnSpLocks/>
          </p:cNvCxnSpPr>
          <p:nvPr/>
        </p:nvCxnSpPr>
        <p:spPr>
          <a:xfrm flipH="1">
            <a:off x="669638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D2721B-953C-7A49-90FA-D832ADA03362}"/>
              </a:ext>
            </a:extLst>
          </p:cNvPr>
          <p:cNvCxnSpPr>
            <a:cxnSpLocks/>
          </p:cNvCxnSpPr>
          <p:nvPr/>
        </p:nvCxnSpPr>
        <p:spPr>
          <a:xfrm flipH="1">
            <a:off x="427632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wn Arrow 35">
            <a:extLst>
              <a:ext uri="{FF2B5EF4-FFF2-40B4-BE49-F238E27FC236}">
                <a16:creationId xmlns:a16="http://schemas.microsoft.com/office/drawing/2014/main" id="{7122D7D7-0A68-2347-B860-F5AC3AB56652}"/>
              </a:ext>
            </a:extLst>
          </p:cNvPr>
          <p:cNvSpPr/>
          <p:nvPr/>
        </p:nvSpPr>
        <p:spPr>
          <a:xfrm>
            <a:off x="3026902" y="1434453"/>
            <a:ext cx="213679" cy="2474790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" descr="D:\Soena001\surfdrive\GGHDC\docs\presentaties\EGU2017\NO2januari-weekdays.gif">
            <a:extLst>
              <a:ext uri="{FF2B5EF4-FFF2-40B4-BE49-F238E27FC236}">
                <a16:creationId xmlns:a16="http://schemas.microsoft.com/office/drawing/2014/main" id="{4B315D5A-1954-0548-8CB1-5B7BC8DC13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877" y="5170753"/>
            <a:ext cx="1605600" cy="16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A1186D-AE78-B44F-A922-9350A40A590F}"/>
              </a:ext>
            </a:extLst>
          </p:cNvPr>
          <p:cNvCxnSpPr>
            <a:cxnSpLocks/>
          </p:cNvCxnSpPr>
          <p:nvPr/>
        </p:nvCxnSpPr>
        <p:spPr>
          <a:xfrm flipH="1">
            <a:off x="6388711" y="5043180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981D7B-95AA-F74A-AF30-AEC220E48621}"/>
              </a:ext>
            </a:extLst>
          </p:cNvPr>
          <p:cNvCxnSpPr>
            <a:cxnSpLocks/>
          </p:cNvCxnSpPr>
          <p:nvPr/>
        </p:nvCxnSpPr>
        <p:spPr>
          <a:xfrm flipH="1">
            <a:off x="7096633" y="5043180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013262F-6294-D449-8546-4C8F218B3333}"/>
              </a:ext>
            </a:extLst>
          </p:cNvPr>
          <p:cNvSpPr txBox="1"/>
          <p:nvPr/>
        </p:nvSpPr>
        <p:spPr>
          <a:xfrm>
            <a:off x="6412674" y="5482990"/>
            <a:ext cx="187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b="1" dirty="0"/>
              <a:t>Mapping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550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537210" y="1512448"/>
            <a:ext cx="1132998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Air pollution mapping: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more details about problems in global prediction and data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</a:rPr>
              <a:t>Start: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    Ensemble and boosting trees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000" dirty="0">
                <a:cs typeface="Calibri" panose="020F0502020204030204" pitchFamily="34" charset="0"/>
              </a:rPr>
              <a:t> Regularization (</a:t>
            </a:r>
            <a:r>
              <a:rPr lang="en-GB" sz="2000" dirty="0" err="1">
                <a:cs typeface="Calibri" panose="020F0502020204030204" pitchFamily="34" charset="0"/>
              </a:rPr>
              <a:t>ElasticNet</a:t>
            </a:r>
            <a:r>
              <a:rPr lang="en-GB" sz="2000" dirty="0">
                <a:cs typeface="Calibri" panose="020F0502020204030204" pitchFamily="34" charset="0"/>
              </a:rPr>
              <a:t>, </a:t>
            </a:r>
            <a:r>
              <a:rPr lang="en-GB" sz="2000" dirty="0" err="1">
                <a:cs typeface="Calibri" panose="020F0502020204030204" pitchFamily="34" charset="0"/>
              </a:rPr>
              <a:t>XGboost</a:t>
            </a:r>
            <a:r>
              <a:rPr lang="en-GB" sz="2000" dirty="0"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Tackle more of the challenges:</a:t>
            </a:r>
            <a:endParaRPr lang="en-GB" sz="2000" dirty="0">
              <a:solidFill>
                <a:schemeClr val="accent6">
                  <a:lumMod val="75000"/>
                </a:schemeClr>
              </a:solidFill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</a:t>
            </a:r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Improvement of modelling process: Post-processing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Aggregating trees using regularized regression</a:t>
            </a:r>
          </a:p>
          <a:p>
            <a:pPr fontAlgn="base"/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   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Hierarchical models: 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Mixed-effect models, (Deep) convolutional NN (as in 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Modelling process in practice:</a:t>
            </a:r>
            <a:r>
              <a:rPr lang="zh-CN" altLang="en-US" sz="2000" dirty="0">
                <a:cs typeface="Calibri" panose="020F0502020204030204" pitchFamily="34" charset="0"/>
                <a:sym typeface="Wingdings" pitchFamily="2" charset="2"/>
              </a:rPr>
              <a:t> 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data wrangling,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cross-validation, mapping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97" y="1246717"/>
            <a:ext cx="9466189" cy="1153369"/>
          </a:xfrm>
        </p:spPr>
        <p:txBody>
          <a:bodyPr>
            <a:noAutofit/>
          </a:bodyPr>
          <a:lstStyle/>
          <a:p>
            <a:pPr algn="ctr"/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Goal:  </a:t>
            </a:r>
            <a:b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Global, high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spatiotemporal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resolution NO</a:t>
            </a:r>
            <a:r>
              <a:rPr lang="nl-NL" sz="3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  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is part of a group of gaseous air pollutants produced as a result of road traffic and other fossil fuel combustion processes.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1" y="2897048"/>
            <a:ext cx="4994882" cy="35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>
            <a:normAutofit/>
          </a:bodyPr>
          <a:lstStyle/>
          <a:p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Why global?</a:t>
            </a:r>
            <a:b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Estimation of global burden of disease 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to monitor the UN established Sustainable Development Goals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Why high spatial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resolutions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Air pollution modelling methods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30958-C84D-F64F-B73D-3CB44BE9B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4" y="4858894"/>
            <a:ext cx="3071377" cy="1403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E2FB0-9E20-F442-934A-EEB364684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46" y="4858894"/>
            <a:ext cx="2564338" cy="1348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4C4E2-8230-CD4D-BFD9-29253E61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549" y="4858893"/>
            <a:ext cx="2421669" cy="1368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27364-BBA1-0F45-AD8F-1FA9D8C51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83" y="4881678"/>
            <a:ext cx="2444234" cy="1368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E19A-A229-0946-920F-E74C39E45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221" y="4869915"/>
            <a:ext cx="1392296" cy="139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56E745-EA7E-A442-BB9B-5F56FD15C0B6}"/>
              </a:ext>
            </a:extLst>
          </p:cNvPr>
          <p:cNvSpPr txBox="1"/>
          <p:nvPr/>
        </p:nvSpPr>
        <p:spPr>
          <a:xfrm>
            <a:off x="1342103" y="6386052"/>
            <a:ext cx="26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Station 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87DC9-86F8-8F44-BE45-9CB645316CD0}"/>
              </a:ext>
            </a:extLst>
          </p:cNvPr>
          <p:cNvSpPr txBox="1"/>
          <p:nvPr/>
        </p:nvSpPr>
        <p:spPr>
          <a:xfrm>
            <a:off x="5861205" y="6409254"/>
            <a:ext cx="26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Predictors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04674" y="629881"/>
            <a:ext cx="10982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/>
              <a:t>Machine </a:t>
            </a:r>
            <a:r>
              <a:rPr lang="nl-NL" sz="2400" dirty="0" err="1"/>
              <a:t>learning</a:t>
            </a:r>
            <a:r>
              <a:rPr lang="nl-NL" sz="2400" dirty="0"/>
              <a:t> vs. </a:t>
            </a:r>
            <a:r>
              <a:rPr lang="nl-NL" sz="2400" dirty="0" err="1"/>
              <a:t>Linear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models</a:t>
            </a:r>
            <a:endParaRPr lang="nl-NL" sz="2400" dirty="0"/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26" y="1242345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368284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52" y="336684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93" y="1395666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/>
              <a:t>Daytimg models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66575" y="2744502"/>
            <a:ext cx="4510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5615655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31" y="5615655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80422D-71DD-8B4C-8139-F486CA82A573}"/>
              </a:ext>
            </a:extLst>
          </p:cNvPr>
          <p:cNvSpPr/>
          <p:nvPr/>
        </p:nvSpPr>
        <p:spPr>
          <a:xfrm>
            <a:off x="7637796" y="5784623"/>
            <a:ext cx="4376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cs typeface="Calibri" panose="020F0502020204030204" pitchFamily="34" charset="0"/>
              </a:rPr>
              <a:t>Lu, M.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Schmitz, O., Van de Hoogh, K., Qin, K., &amp; Karssenberg,</a:t>
            </a: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D.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Evaluation of different methods and data sources to optimise modelling of NO2 at a global scale. Environmental international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Tropomi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Sentinel 5p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TROPOspheric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Monitoring Instrument)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69602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3126658" y="479069"/>
            <a:ext cx="632920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Global Vs. National models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842039" y="2648799"/>
            <a:ext cx="3125049" cy="4036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951490" y="2828835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10274632" y="4156989"/>
            <a:ext cx="2449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RF: random </a:t>
            </a:r>
            <a:r>
              <a:rPr lang="nl-NL" dirty="0" err="1"/>
              <a:t>forest</a:t>
            </a:r>
            <a:endParaRPr lang="nl-NL" dirty="0"/>
          </a:p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50113-3E9A-F447-A1F5-69D208E5AC0F}"/>
              </a:ext>
            </a:extLst>
          </p:cNvPr>
          <p:cNvSpPr/>
          <p:nvPr/>
        </p:nvSpPr>
        <p:spPr>
          <a:xfrm>
            <a:off x="234483" y="546320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F6CB5-7D36-8B47-8EAB-65B1730E6630}"/>
              </a:ext>
            </a:extLst>
          </p:cNvPr>
          <p:cNvSpPr/>
          <p:nvPr/>
        </p:nvSpPr>
        <p:spPr>
          <a:xfrm>
            <a:off x="3557587" y="2028310"/>
            <a:ext cx="2115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</a:t>
            </a:r>
            <a:r>
              <a:rPr lang="nl-NL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Forest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7BB22B-49D4-C547-9BAC-295FD36DE70C}"/>
              </a:ext>
            </a:extLst>
          </p:cNvPr>
          <p:cNvSpPr/>
          <p:nvPr/>
        </p:nvSpPr>
        <p:spPr>
          <a:xfrm>
            <a:off x="7842914" y="2033856"/>
            <a:ext cx="878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Lasso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6263</TotalTime>
  <Words>843</Words>
  <Application>Microsoft Macintosh PowerPoint</Application>
  <PresentationFormat>Widescreen</PresentationFormat>
  <Paragraphs>178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PowerPoint Presentation</vt:lpstr>
      <vt:lpstr>Goal:   Global, high spatiotemporal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153</cp:revision>
  <dcterms:created xsi:type="dcterms:W3CDTF">2019-08-27T14:27:31Z</dcterms:created>
  <dcterms:modified xsi:type="dcterms:W3CDTF">2020-07-28T13:05:44Z</dcterms:modified>
</cp:coreProperties>
</file>